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15" d="100"/>
          <a:sy n="115" d="100"/>
        </p:scale>
        <p:origin x="1344" y="18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F6BDEAA-7977-4380-8787-5CF0E3DEEC01}"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5EC29F7B-282F-4C45-99BB-6C3772833201}"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2115823-74DA-41BC-AFE7-6EE6E6DCC63E}"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407EF78-9187-4C0E-A7E7-B0F99E98B58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E9394F18-4E55-4CC7-A506-193616DE7225}"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11E78CFB-BBA1-40AC-8C39-2119D165927C}"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2F38161C-EFAE-4F76-82F7-3129272721CA}"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526551EF-3114-46AE-AF9F-4645A7FE693E}"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3DF6AF70-375A-4C15-9298-C0236788CDBF}"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2E2B901-E51B-4757-AC44-82AD89F1E383}"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1E435D86-BB56-4BA3-A41D-1503D4E431C0}"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116D1DD4-0564-43FA-BB42-CFF0E5DB286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03.ibm.com/ibm/history/index.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pPr eaLnBrk="1" hangingPunct="1"/>
            <a:r>
              <a:rPr lang="en-US" altLang="en-US" sz="4400" smtClean="0"/>
              <a:t>IBM Logo History</a:t>
            </a:r>
          </a:p>
        </p:txBody>
      </p:sp>
      <p:sp>
        <p:nvSpPr>
          <p:cNvPr id="2051" name="Rectangle 3"/>
          <p:cNvSpPr>
            <a:spLocks noGrp="1" noChangeArrowheads="1"/>
          </p:cNvSpPr>
          <p:nvPr>
            <p:ph type="subTitle" idx="1"/>
          </p:nvPr>
        </p:nvSpPr>
        <p:spPr>
          <a:xfrm>
            <a:off x="1371600" y="3886200"/>
            <a:ext cx="6400800" cy="1752600"/>
          </a:xfrm>
        </p:spPr>
        <p:txBody>
          <a:bodyPr/>
          <a:lstStyle/>
          <a:p>
            <a:pPr eaLnBrk="1" hangingPunct="1"/>
            <a:r>
              <a:rPr lang="en-US" altLang="en-US" sz="1600" smtClean="0"/>
              <a:t>All images and text from the IBM Archives at </a:t>
            </a:r>
          </a:p>
          <a:p>
            <a:pPr eaLnBrk="1" hangingPunct="1"/>
            <a:r>
              <a:rPr lang="en-US" altLang="en-US" sz="1600" smtClean="0">
                <a:hlinkClick r:id="rId2"/>
              </a:rPr>
              <a:t>http://www-03.ibm.com/ibm/history/index.html</a:t>
            </a:r>
            <a:endParaRPr lang="en-US" altLang="en-US" sz="1600" smtClean="0"/>
          </a:p>
          <a:p>
            <a:pPr eaLnBrk="1" hangingPunct="1"/>
            <a:endParaRPr lang="en-US" altLang="en-US" sz="16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30" name="Group 58"/>
          <p:cNvGraphicFramePr>
            <a:graphicFrameLocks noGrp="1"/>
          </p:cNvGraphicFramePr>
          <p:nvPr/>
        </p:nvGraphicFramePr>
        <p:xfrm>
          <a:off x="279400" y="906463"/>
          <a:ext cx="8585200" cy="5045076"/>
        </p:xfrm>
        <a:graphic>
          <a:graphicData uri="http://schemas.openxmlformats.org/drawingml/2006/table">
            <a:tbl>
              <a:tblPr/>
              <a:tblGrid>
                <a:gridCol w="3289300">
                  <a:extLst>
                    <a:ext uri="{9D8B030D-6E8A-4147-A177-3AD203B41FA5}">
                      <a16:colId xmlns:a16="http://schemas.microsoft.com/office/drawing/2014/main" xmlns="" val="2657117972"/>
                    </a:ext>
                  </a:extLst>
                </a:gridCol>
                <a:gridCol w="3956050">
                  <a:extLst>
                    <a:ext uri="{9D8B030D-6E8A-4147-A177-3AD203B41FA5}">
                      <a16:colId xmlns:a16="http://schemas.microsoft.com/office/drawing/2014/main" xmlns="" val="3566462256"/>
                    </a:ext>
                  </a:extLst>
                </a:gridCol>
                <a:gridCol w="1339850">
                  <a:extLst>
                    <a:ext uri="{9D8B030D-6E8A-4147-A177-3AD203B41FA5}">
                      <a16:colId xmlns:a16="http://schemas.microsoft.com/office/drawing/2014/main" xmlns="" val="3624434315"/>
                    </a:ext>
                  </a:extLst>
                </a:gridCol>
              </a:tblGrid>
              <a:tr h="884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3737589043"/>
                  </a:ext>
                </a:extLst>
              </a:tr>
              <a:tr h="416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520693222"/>
                  </a:ext>
                </a:extLst>
              </a:tr>
            </a:tbl>
          </a:graphicData>
        </a:graphic>
      </p:graphicFrame>
      <p:graphicFrame>
        <p:nvGraphicFramePr>
          <p:cNvPr id="3134" name="Group 62"/>
          <p:cNvGraphicFramePr>
            <a:graphicFrameLocks noGrp="1"/>
          </p:cNvGraphicFramePr>
          <p:nvPr/>
        </p:nvGraphicFramePr>
        <p:xfrm>
          <a:off x="914400" y="685800"/>
          <a:ext cx="4876800" cy="714375"/>
        </p:xfrm>
        <a:graphic>
          <a:graphicData uri="http://schemas.openxmlformats.org/drawingml/2006/table">
            <a:tbl>
              <a:tblPr/>
              <a:tblGrid>
                <a:gridCol w="4876800">
                  <a:extLst>
                    <a:ext uri="{9D8B030D-6E8A-4147-A177-3AD203B41FA5}">
                      <a16:colId xmlns:a16="http://schemas.microsoft.com/office/drawing/2014/main" xmlns="" val="2284480817"/>
                    </a:ext>
                  </a:extLst>
                </a:gridCol>
              </a:tblGrid>
              <a:tr h="7143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International Business Machines</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(1924-1946)</a:t>
                      </a:r>
                      <a:br>
                        <a:rPr kumimoji="0" lang="en-US" altLang="en-US" sz="800" b="0" i="0" u="none" strike="noStrike" cap="none" normalizeH="0" baseline="0">
                          <a:ln>
                            <a:noFill/>
                          </a:ln>
                          <a:solidFill>
                            <a:schemeClr val="tx1"/>
                          </a:solidFill>
                          <a:effectLst/>
                          <a:latin typeface="Verdana" panose="020B0604030504040204" pitchFamily="34" charset="0"/>
                        </a:rPr>
                      </a:br>
                      <a:r>
                        <a:rPr kumimoji="0" lang="en-US" altLang="en-US" sz="800" b="0" i="0" u="none" strike="noStrike" cap="none" normalizeH="0" baseline="0">
                          <a:ln>
                            <a:noFill/>
                          </a:ln>
                          <a:solidFill>
                            <a:schemeClr val="tx1"/>
                          </a:solidFill>
                          <a:effectLst/>
                          <a:latin typeface="Verdana" panose="020B0604030504040204" pitchFamily="34" charset="0"/>
                        </a:rPr>
                        <a:t>  </a:t>
                      </a:r>
                      <a:r>
                        <a:rPr kumimoji="0" lang="en-US" altLang="en-US" sz="300" b="0" i="0" u="none" strike="noStrike" cap="none" normalizeH="0" baseline="0">
                          <a:ln>
                            <a:noFill/>
                          </a:ln>
                          <a:solidFill>
                            <a:schemeClr val="tx1"/>
                          </a:solidFill>
                          <a:effectLst/>
                          <a:latin typeface="Verdana" panose="020B0604030504040204" pitchFamily="34" charset="0"/>
                        </a:rPr>
                        <a:t> </a:t>
                      </a:r>
                      <a:endParaRPr kumimoji="0" lang="en-US" altLang="en-US" sz="800" b="0" i="0" u="none" strike="noStrike" cap="none" normalizeH="0" baseline="0">
                        <a:ln>
                          <a:noFill/>
                        </a:ln>
                        <a:solidFill>
                          <a:schemeClr val="tx1"/>
                        </a:solidFill>
                        <a:effectLst/>
                        <a:latin typeface="Verdana" panose="020B060403050404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2762229039"/>
                  </a:ext>
                </a:extLst>
              </a:tr>
            </a:tbl>
          </a:graphicData>
        </a:graphic>
      </p:graphicFrame>
      <p:graphicFrame>
        <p:nvGraphicFramePr>
          <p:cNvPr id="3132" name="Group 60"/>
          <p:cNvGraphicFramePr>
            <a:graphicFrameLocks noGrp="1"/>
          </p:cNvGraphicFramePr>
          <p:nvPr/>
        </p:nvGraphicFramePr>
        <p:xfrm>
          <a:off x="7524750" y="915988"/>
          <a:ext cx="1330325" cy="213360"/>
        </p:xfrm>
        <a:graphic>
          <a:graphicData uri="http://schemas.openxmlformats.org/drawingml/2006/table">
            <a:tbl>
              <a:tblPr/>
              <a:tblGrid>
                <a:gridCol w="1330325">
                  <a:extLst>
                    <a:ext uri="{9D8B030D-6E8A-4147-A177-3AD203B41FA5}">
                      <a16:colId xmlns:a16="http://schemas.microsoft.com/office/drawing/2014/main" xmlns="" val="3568981780"/>
                    </a:ext>
                  </a:extLst>
                </a:gridCol>
              </a:tblGrid>
              <a:tr h="2047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b="0" i="0" u="none" strike="noStrike" cap="none" normalizeH="0" baseline="0">
                        <a:ln>
                          <a:noFill/>
                        </a:ln>
                        <a:solidFill>
                          <a:schemeClr val="tx1"/>
                        </a:solidFill>
                        <a:effectLst/>
                        <a:latin typeface="Verdana" panose="020B060403050404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142621886"/>
                  </a:ext>
                </a:extLst>
              </a:tr>
            </a:tbl>
          </a:graphicData>
        </a:graphic>
      </p:graphicFrame>
      <p:graphicFrame>
        <p:nvGraphicFramePr>
          <p:cNvPr id="3117" name="Group 45"/>
          <p:cNvGraphicFramePr>
            <a:graphicFrameLocks noGrp="1"/>
          </p:cNvGraphicFramePr>
          <p:nvPr/>
        </p:nvGraphicFramePr>
        <p:xfrm>
          <a:off x="3568700" y="1790700"/>
          <a:ext cx="3956050" cy="4160838"/>
        </p:xfrm>
        <a:graphic>
          <a:graphicData uri="http://schemas.openxmlformats.org/drawingml/2006/table">
            <a:tbl>
              <a:tblPr/>
              <a:tblGrid>
                <a:gridCol w="3956050">
                  <a:extLst>
                    <a:ext uri="{9D8B030D-6E8A-4147-A177-3AD203B41FA5}">
                      <a16:colId xmlns:a16="http://schemas.microsoft.com/office/drawing/2014/main" xmlns="" val="130443331"/>
                    </a:ext>
                  </a:extLst>
                </a:gridCol>
              </a:tblGrid>
              <a:tr h="4160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3597211852"/>
                  </a:ext>
                </a:extLst>
              </a:tr>
            </a:tbl>
          </a:graphicData>
        </a:graphic>
      </p:graphicFrame>
      <p:graphicFrame>
        <p:nvGraphicFramePr>
          <p:cNvPr id="3131" name="Group 59"/>
          <p:cNvGraphicFramePr>
            <a:graphicFrameLocks noGrp="1"/>
          </p:cNvGraphicFramePr>
          <p:nvPr/>
        </p:nvGraphicFramePr>
        <p:xfrm>
          <a:off x="2603500" y="1828800"/>
          <a:ext cx="3937000" cy="4160520"/>
        </p:xfrm>
        <a:graphic>
          <a:graphicData uri="http://schemas.openxmlformats.org/drawingml/2006/table">
            <a:tbl>
              <a:tblPr/>
              <a:tblGrid>
                <a:gridCol w="3937000">
                  <a:extLst>
                    <a:ext uri="{9D8B030D-6E8A-4147-A177-3AD203B41FA5}">
                      <a16:colId xmlns:a16="http://schemas.microsoft.com/office/drawing/2014/main" xmlns="" val="2602705308"/>
                    </a:ext>
                  </a:extLst>
                </a:gridCol>
              </a:tblGrid>
              <a:tr h="36734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r>
                        <a:rPr kumimoji="0" lang="en-US" altLang="en-US" sz="21900" b="0" i="0" u="none" strike="noStrike" cap="none" normalizeH="0" baseline="0">
                          <a:ln>
                            <a:noFill/>
                          </a:ln>
                          <a:solidFill>
                            <a:schemeClr val="tx1"/>
                          </a:solidFill>
                          <a:effectLst/>
                          <a:latin typeface="Verdana" panose="020B0604030504040204" pitchFamily="34" charset="0"/>
                        </a:rPr>
                        <a:t> </a:t>
                      </a:r>
                      <a:r>
                        <a:rPr kumimoji="0" lang="en-US" altLang="en-US" sz="800" b="0" i="0" u="none" strike="noStrike" cap="none" normalizeH="0" baseline="0">
                          <a:ln>
                            <a:noFill/>
                          </a:ln>
                          <a:solidFill>
                            <a:schemeClr val="tx1"/>
                          </a:solidFill>
                          <a:effectLst/>
                          <a:latin typeface="Verdana" panose="020B0604030504040204" pitchFamily="34" charset="0"/>
                        </a:rPr>
                        <a:t>                                                                                                                   </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In 1924, the Computing-Tabulating-Recording Company adopted the name International Business Machines Corporation. The ornate, rococo letters that formed the "CTR" logo were replaced by the words "Business Machines" in more contemporary sans-sarif type, and in a form intended to suggest a globe, girdled by the word "International."</a:t>
                      </a: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3036721902"/>
                  </a:ext>
                </a:extLst>
              </a:tr>
            </a:tbl>
          </a:graphicData>
        </a:graphic>
      </p:graphicFrame>
      <p:pic>
        <p:nvPicPr>
          <p:cNvPr id="3089" name="Picture 5" descr="c"/>
          <p:cNvPicPr>
            <a:picLocks noChangeAspect="1" noChangeArrowheads="1"/>
          </p:cNvPicPr>
          <p:nvPr/>
        </p:nvPicPr>
        <p:blipFill>
          <a:blip r:embed="rId2"/>
          <a:srcRect/>
          <a:stretch>
            <a:fillRect/>
          </a:stretch>
        </p:blipFill>
        <p:spPr bwMode="auto">
          <a:xfrm>
            <a:off x="417513" y="1633538"/>
            <a:ext cx="9525" cy="57150"/>
          </a:xfrm>
          <a:prstGeom prst="rect">
            <a:avLst/>
          </a:prstGeom>
          <a:noFill/>
          <a:ln w="9525">
            <a:noFill/>
            <a:miter lim="800000"/>
            <a:headEnd/>
            <a:tailEnd/>
          </a:ln>
        </p:spPr>
      </p:pic>
      <p:pic>
        <p:nvPicPr>
          <p:cNvPr id="3090" name="Picture 8" descr="c"/>
          <p:cNvPicPr>
            <a:picLocks noChangeAspect="1" noChangeArrowheads="1"/>
          </p:cNvPicPr>
          <p:nvPr/>
        </p:nvPicPr>
        <p:blipFill>
          <a:blip r:embed="rId2"/>
          <a:srcRect/>
          <a:stretch>
            <a:fillRect/>
          </a:stretch>
        </p:blipFill>
        <p:spPr bwMode="auto">
          <a:xfrm>
            <a:off x="7653338" y="962025"/>
            <a:ext cx="9525" cy="9525"/>
          </a:xfrm>
          <a:prstGeom prst="rect">
            <a:avLst/>
          </a:prstGeom>
          <a:noFill/>
          <a:ln w="9525">
            <a:noFill/>
            <a:miter lim="800000"/>
            <a:headEnd/>
            <a:tailEnd/>
          </a:ln>
        </p:spPr>
      </p:pic>
      <p:pic>
        <p:nvPicPr>
          <p:cNvPr id="3091" name="Picture 11" descr="International Business Machines (1924-1946)"/>
          <p:cNvPicPr>
            <a:picLocks noChangeAspect="1" noChangeArrowheads="1"/>
          </p:cNvPicPr>
          <p:nvPr/>
        </p:nvPicPr>
        <p:blipFill>
          <a:blip r:embed="rId3"/>
          <a:srcRect/>
          <a:stretch>
            <a:fillRect/>
          </a:stretch>
        </p:blipFill>
        <p:spPr bwMode="auto">
          <a:xfrm>
            <a:off x="2462213" y="1690688"/>
            <a:ext cx="4219575" cy="34766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54" name="Group 58"/>
          <p:cNvGraphicFramePr>
            <a:graphicFrameLocks noGrp="1"/>
          </p:cNvGraphicFramePr>
          <p:nvPr/>
        </p:nvGraphicFramePr>
        <p:xfrm>
          <a:off x="1104900" y="1257300"/>
          <a:ext cx="6934200" cy="4344988"/>
        </p:xfrm>
        <a:graphic>
          <a:graphicData uri="http://schemas.openxmlformats.org/drawingml/2006/table">
            <a:tbl>
              <a:tblPr/>
              <a:tblGrid>
                <a:gridCol w="1638300">
                  <a:extLst>
                    <a:ext uri="{9D8B030D-6E8A-4147-A177-3AD203B41FA5}">
                      <a16:colId xmlns:a16="http://schemas.microsoft.com/office/drawing/2014/main" xmlns="" val="1265027297"/>
                    </a:ext>
                  </a:extLst>
                </a:gridCol>
                <a:gridCol w="3956050">
                  <a:extLst>
                    <a:ext uri="{9D8B030D-6E8A-4147-A177-3AD203B41FA5}">
                      <a16:colId xmlns:a16="http://schemas.microsoft.com/office/drawing/2014/main" xmlns="" val="1408367928"/>
                    </a:ext>
                  </a:extLst>
                </a:gridCol>
                <a:gridCol w="1339850">
                  <a:extLst>
                    <a:ext uri="{9D8B030D-6E8A-4147-A177-3AD203B41FA5}">
                      <a16:colId xmlns:a16="http://schemas.microsoft.com/office/drawing/2014/main" xmlns="" val="3365829760"/>
                    </a:ext>
                  </a:extLst>
                </a:gridCol>
              </a:tblGrid>
              <a:tr h="884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188491715"/>
                  </a:ext>
                </a:extLst>
              </a:tr>
              <a:tr h="346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3317662372"/>
                  </a:ext>
                </a:extLst>
              </a:tr>
            </a:tbl>
          </a:graphicData>
        </a:graphic>
      </p:graphicFrame>
      <p:graphicFrame>
        <p:nvGraphicFramePr>
          <p:cNvPr id="4159" name="Group 63"/>
          <p:cNvGraphicFramePr>
            <a:graphicFrameLocks noGrp="1"/>
          </p:cNvGraphicFramePr>
          <p:nvPr/>
        </p:nvGraphicFramePr>
        <p:xfrm>
          <a:off x="914400" y="685800"/>
          <a:ext cx="2667000" cy="714375"/>
        </p:xfrm>
        <a:graphic>
          <a:graphicData uri="http://schemas.openxmlformats.org/drawingml/2006/table">
            <a:tbl>
              <a:tblPr/>
              <a:tblGrid>
                <a:gridCol w="2667000">
                  <a:extLst>
                    <a:ext uri="{9D8B030D-6E8A-4147-A177-3AD203B41FA5}">
                      <a16:colId xmlns:a16="http://schemas.microsoft.com/office/drawing/2014/main" xmlns="" val="1430061597"/>
                    </a:ext>
                  </a:extLst>
                </a:gridCol>
              </a:tblGrid>
              <a:tr h="7143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IBM in transition</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(1947-1956)</a:t>
                      </a:r>
                      <a:br>
                        <a:rPr kumimoji="0" lang="en-US" altLang="en-US" sz="800" b="0" i="0" u="none" strike="noStrike" cap="none" normalizeH="0" baseline="0">
                          <a:ln>
                            <a:noFill/>
                          </a:ln>
                          <a:solidFill>
                            <a:schemeClr val="tx1"/>
                          </a:solidFill>
                          <a:effectLst/>
                          <a:latin typeface="Verdana" panose="020B0604030504040204" pitchFamily="34" charset="0"/>
                        </a:rPr>
                      </a:br>
                      <a:r>
                        <a:rPr kumimoji="0" lang="en-US" altLang="en-US" sz="800" b="0" i="0" u="none" strike="noStrike" cap="none" normalizeH="0" baseline="0">
                          <a:ln>
                            <a:noFill/>
                          </a:ln>
                          <a:solidFill>
                            <a:schemeClr val="tx1"/>
                          </a:solidFill>
                          <a:effectLst/>
                          <a:latin typeface="Verdana" panose="020B0604030504040204" pitchFamily="34" charset="0"/>
                        </a:rPr>
                        <a:t>  </a:t>
                      </a:r>
                      <a:r>
                        <a:rPr kumimoji="0" lang="en-US" altLang="en-US" sz="300" b="0" i="0" u="none" strike="noStrike" cap="none" normalizeH="0" baseline="0">
                          <a:ln>
                            <a:noFill/>
                          </a:ln>
                          <a:solidFill>
                            <a:schemeClr val="tx1"/>
                          </a:solidFill>
                          <a:effectLst/>
                          <a:latin typeface="Verdana" panose="020B0604030504040204" pitchFamily="34" charset="0"/>
                        </a:rPr>
                        <a:t> </a:t>
                      </a:r>
                      <a:endParaRPr kumimoji="0" lang="en-US" altLang="en-US" sz="800" b="0" i="0" u="none" strike="noStrike" cap="none" normalizeH="0" baseline="0">
                        <a:ln>
                          <a:noFill/>
                        </a:ln>
                        <a:solidFill>
                          <a:schemeClr val="tx1"/>
                        </a:solidFill>
                        <a:effectLst/>
                        <a:latin typeface="Verdana" panose="020B060403050404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3050371606"/>
                  </a:ext>
                </a:extLst>
              </a:tr>
            </a:tbl>
          </a:graphicData>
        </a:graphic>
      </p:graphicFrame>
      <p:graphicFrame>
        <p:nvGraphicFramePr>
          <p:cNvPr id="4156" name="Group 60"/>
          <p:cNvGraphicFramePr>
            <a:graphicFrameLocks noGrp="1"/>
          </p:cNvGraphicFramePr>
          <p:nvPr/>
        </p:nvGraphicFramePr>
        <p:xfrm>
          <a:off x="6699250" y="1266825"/>
          <a:ext cx="1330325" cy="213360"/>
        </p:xfrm>
        <a:graphic>
          <a:graphicData uri="http://schemas.openxmlformats.org/drawingml/2006/table">
            <a:tbl>
              <a:tblPr/>
              <a:tblGrid>
                <a:gridCol w="1330325">
                  <a:extLst>
                    <a:ext uri="{9D8B030D-6E8A-4147-A177-3AD203B41FA5}">
                      <a16:colId xmlns:a16="http://schemas.microsoft.com/office/drawing/2014/main" xmlns="" val="3226406567"/>
                    </a:ext>
                  </a:extLst>
                </a:gridCol>
              </a:tblGrid>
              <a:tr h="2047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b="0" i="0" u="none" strike="noStrike" cap="none" normalizeH="0" baseline="0">
                        <a:ln>
                          <a:noFill/>
                        </a:ln>
                        <a:solidFill>
                          <a:schemeClr val="tx1"/>
                        </a:solidFill>
                        <a:effectLst/>
                        <a:latin typeface="Verdana" panose="020B060403050404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521720567"/>
                  </a:ext>
                </a:extLst>
              </a:tr>
            </a:tbl>
          </a:graphicData>
        </a:graphic>
      </p:graphicFrame>
      <p:graphicFrame>
        <p:nvGraphicFramePr>
          <p:cNvPr id="4141" name="Group 45"/>
          <p:cNvGraphicFramePr>
            <a:graphicFrameLocks noGrp="1"/>
          </p:cNvGraphicFramePr>
          <p:nvPr/>
        </p:nvGraphicFramePr>
        <p:xfrm>
          <a:off x="2743200" y="2141538"/>
          <a:ext cx="3956050" cy="3460750"/>
        </p:xfrm>
        <a:graphic>
          <a:graphicData uri="http://schemas.openxmlformats.org/drawingml/2006/table">
            <a:tbl>
              <a:tblPr/>
              <a:tblGrid>
                <a:gridCol w="3956050">
                  <a:extLst>
                    <a:ext uri="{9D8B030D-6E8A-4147-A177-3AD203B41FA5}">
                      <a16:colId xmlns:a16="http://schemas.microsoft.com/office/drawing/2014/main" xmlns="" val="1832040782"/>
                    </a:ext>
                  </a:extLst>
                </a:gridCol>
              </a:tblGrid>
              <a:tr h="346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1856809245"/>
                  </a:ext>
                </a:extLst>
              </a:tr>
            </a:tbl>
          </a:graphicData>
        </a:graphic>
      </p:graphicFrame>
      <p:graphicFrame>
        <p:nvGraphicFramePr>
          <p:cNvPr id="4155" name="Group 59"/>
          <p:cNvGraphicFramePr>
            <a:graphicFrameLocks noGrp="1"/>
          </p:cNvGraphicFramePr>
          <p:nvPr/>
        </p:nvGraphicFramePr>
        <p:xfrm>
          <a:off x="2603500" y="2133600"/>
          <a:ext cx="3937000" cy="3459480"/>
        </p:xfrm>
        <a:graphic>
          <a:graphicData uri="http://schemas.openxmlformats.org/drawingml/2006/table">
            <a:tbl>
              <a:tblPr/>
              <a:tblGrid>
                <a:gridCol w="3937000">
                  <a:extLst>
                    <a:ext uri="{9D8B030D-6E8A-4147-A177-3AD203B41FA5}">
                      <a16:colId xmlns:a16="http://schemas.microsoft.com/office/drawing/2014/main" xmlns="" val="1209366615"/>
                    </a:ext>
                  </a:extLst>
                </a:gridCol>
              </a:tblGrid>
              <a:tr h="28511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r>
                        <a:rPr kumimoji="0" lang="en-US" altLang="en-US" sz="15700" b="0" i="0" u="none" strike="noStrike" cap="none" normalizeH="0" baseline="0">
                          <a:ln>
                            <a:noFill/>
                          </a:ln>
                          <a:solidFill>
                            <a:schemeClr val="tx1"/>
                          </a:solidFill>
                          <a:effectLst/>
                          <a:latin typeface="Verdana" panose="020B0604030504040204" pitchFamily="34" charset="0"/>
                        </a:rPr>
                        <a:t> </a:t>
                      </a:r>
                      <a:r>
                        <a:rPr kumimoji="0" lang="en-US" altLang="en-US" sz="800" b="0" i="0" u="none" strike="noStrike" cap="none" normalizeH="0" baseline="0">
                          <a:ln>
                            <a:noFill/>
                          </a:ln>
                          <a:solidFill>
                            <a:schemeClr val="tx1"/>
                          </a:solidFill>
                          <a:effectLst/>
                          <a:latin typeface="Verdana" panose="020B0604030504040204" pitchFamily="34" charset="0"/>
                        </a:rPr>
                        <a:t>                                                                                                                   </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IBM borrowed on the equities in its brand image and reputation to help carry it through a difficult transition from the punched-card tabulating business to computers. It began with a change to the logotype, the first in 22 years. The new logo appeared on the masthead of the January 1, 1947 issue of </a:t>
                      </a:r>
                      <a:r>
                        <a:rPr kumimoji="0" lang="en-US" altLang="en-US" sz="800" b="0" i="1" u="none" strike="noStrike" cap="none" normalizeH="0" baseline="0">
                          <a:ln>
                            <a:noFill/>
                          </a:ln>
                          <a:solidFill>
                            <a:schemeClr val="tx1"/>
                          </a:solidFill>
                          <a:effectLst/>
                          <a:latin typeface="Verdana" panose="020B0604030504040204" pitchFamily="34" charset="0"/>
                        </a:rPr>
                        <a:t>Business Machines</a:t>
                      </a:r>
                      <a:r>
                        <a:rPr kumimoji="0" lang="en-US" altLang="en-US" sz="800" b="0" i="0" u="none" strike="noStrike" cap="none" normalizeH="0" baseline="0">
                          <a:ln>
                            <a:noFill/>
                          </a:ln>
                          <a:solidFill>
                            <a:schemeClr val="tx1"/>
                          </a:solidFill>
                          <a:effectLst/>
                          <a:latin typeface="Verdana" panose="020B0604030504040204" pitchFamily="34" charset="0"/>
                        </a:rPr>
                        <a:t> with surprisingly little fanfare. The familiar "globe" was replaced with the simple letters "IBM" in a typeface called Beton Bold.</a:t>
                      </a: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4080934410"/>
                  </a:ext>
                </a:extLst>
              </a:tr>
            </a:tbl>
          </a:graphicData>
        </a:graphic>
      </p:graphicFrame>
      <p:pic>
        <p:nvPicPr>
          <p:cNvPr id="4113" name="Picture 5" descr="c"/>
          <p:cNvPicPr>
            <a:picLocks noChangeAspect="1" noChangeArrowheads="1"/>
          </p:cNvPicPr>
          <p:nvPr/>
        </p:nvPicPr>
        <p:blipFill>
          <a:blip r:embed="rId2"/>
          <a:srcRect/>
          <a:stretch>
            <a:fillRect/>
          </a:stretch>
        </p:blipFill>
        <p:spPr bwMode="auto">
          <a:xfrm>
            <a:off x="1243013" y="1984375"/>
            <a:ext cx="9525" cy="57150"/>
          </a:xfrm>
          <a:prstGeom prst="rect">
            <a:avLst/>
          </a:prstGeom>
          <a:noFill/>
          <a:ln w="9525">
            <a:noFill/>
            <a:miter lim="800000"/>
            <a:headEnd/>
            <a:tailEnd/>
          </a:ln>
        </p:spPr>
      </p:pic>
      <p:pic>
        <p:nvPicPr>
          <p:cNvPr id="4114" name="Picture 8" descr="c"/>
          <p:cNvPicPr>
            <a:picLocks noChangeAspect="1" noChangeArrowheads="1"/>
          </p:cNvPicPr>
          <p:nvPr/>
        </p:nvPicPr>
        <p:blipFill>
          <a:blip r:embed="rId2"/>
          <a:srcRect/>
          <a:stretch>
            <a:fillRect/>
          </a:stretch>
        </p:blipFill>
        <p:spPr bwMode="auto">
          <a:xfrm>
            <a:off x="6827838" y="1312863"/>
            <a:ext cx="9525" cy="9525"/>
          </a:xfrm>
          <a:prstGeom prst="rect">
            <a:avLst/>
          </a:prstGeom>
          <a:noFill/>
          <a:ln w="9525">
            <a:noFill/>
            <a:miter lim="800000"/>
            <a:headEnd/>
            <a:tailEnd/>
          </a:ln>
        </p:spPr>
      </p:pic>
      <p:pic>
        <p:nvPicPr>
          <p:cNvPr id="4115" name="Picture 11" descr="IBM in transition (1947-1956)"/>
          <p:cNvPicPr>
            <a:picLocks noChangeAspect="1" noChangeArrowheads="1"/>
          </p:cNvPicPr>
          <p:nvPr/>
        </p:nvPicPr>
        <p:blipFill>
          <a:blip r:embed="rId3"/>
          <a:srcRect/>
          <a:stretch>
            <a:fillRect/>
          </a:stretch>
        </p:blipFill>
        <p:spPr bwMode="auto">
          <a:xfrm>
            <a:off x="2462213" y="2176463"/>
            <a:ext cx="4219575" cy="25050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78" name="Group 58"/>
          <p:cNvGraphicFramePr>
            <a:graphicFrameLocks noGrp="1"/>
          </p:cNvGraphicFramePr>
          <p:nvPr/>
        </p:nvGraphicFramePr>
        <p:xfrm>
          <a:off x="1206500" y="1081088"/>
          <a:ext cx="6731000" cy="4695826"/>
        </p:xfrm>
        <a:graphic>
          <a:graphicData uri="http://schemas.openxmlformats.org/drawingml/2006/table">
            <a:tbl>
              <a:tblPr/>
              <a:tblGrid>
                <a:gridCol w="1435100">
                  <a:extLst>
                    <a:ext uri="{9D8B030D-6E8A-4147-A177-3AD203B41FA5}">
                      <a16:colId xmlns:a16="http://schemas.microsoft.com/office/drawing/2014/main" xmlns="" val="364189871"/>
                    </a:ext>
                  </a:extLst>
                </a:gridCol>
                <a:gridCol w="3956050">
                  <a:extLst>
                    <a:ext uri="{9D8B030D-6E8A-4147-A177-3AD203B41FA5}">
                      <a16:colId xmlns:a16="http://schemas.microsoft.com/office/drawing/2014/main" xmlns="" val="1491199641"/>
                    </a:ext>
                  </a:extLst>
                </a:gridCol>
                <a:gridCol w="1339850">
                  <a:extLst>
                    <a:ext uri="{9D8B030D-6E8A-4147-A177-3AD203B41FA5}">
                      <a16:colId xmlns:a16="http://schemas.microsoft.com/office/drawing/2014/main" xmlns="" val="3682808123"/>
                    </a:ext>
                  </a:extLst>
                </a:gridCol>
              </a:tblGrid>
              <a:tr h="884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2014770749"/>
                  </a:ext>
                </a:extLst>
              </a:tr>
              <a:tr h="38115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3584691503"/>
                  </a:ext>
                </a:extLst>
              </a:tr>
            </a:tbl>
          </a:graphicData>
        </a:graphic>
      </p:graphicFrame>
      <p:graphicFrame>
        <p:nvGraphicFramePr>
          <p:cNvPr id="5183" name="Group 63"/>
          <p:cNvGraphicFramePr>
            <a:graphicFrameLocks noGrp="1"/>
          </p:cNvGraphicFramePr>
          <p:nvPr/>
        </p:nvGraphicFramePr>
        <p:xfrm>
          <a:off x="914400" y="685800"/>
          <a:ext cx="1828800" cy="714375"/>
        </p:xfrm>
        <a:graphic>
          <a:graphicData uri="http://schemas.openxmlformats.org/drawingml/2006/table">
            <a:tbl>
              <a:tblPr/>
              <a:tblGrid>
                <a:gridCol w="1828800">
                  <a:extLst>
                    <a:ext uri="{9D8B030D-6E8A-4147-A177-3AD203B41FA5}">
                      <a16:colId xmlns:a16="http://schemas.microsoft.com/office/drawing/2014/main" xmlns="" val="508560573"/>
                    </a:ext>
                  </a:extLst>
                </a:gridCol>
              </a:tblGrid>
              <a:tr h="7143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IBM continuity</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(1956-1972)</a:t>
                      </a:r>
                      <a:br>
                        <a:rPr kumimoji="0" lang="en-US" altLang="en-US" sz="800" b="0" i="0" u="none" strike="noStrike" cap="none" normalizeH="0" baseline="0">
                          <a:ln>
                            <a:noFill/>
                          </a:ln>
                          <a:solidFill>
                            <a:schemeClr val="tx1"/>
                          </a:solidFill>
                          <a:effectLst/>
                          <a:latin typeface="Verdana" panose="020B0604030504040204" pitchFamily="34" charset="0"/>
                        </a:rPr>
                      </a:br>
                      <a:r>
                        <a:rPr kumimoji="0" lang="en-US" altLang="en-US" sz="800" b="0" i="0" u="none" strike="noStrike" cap="none" normalizeH="0" baseline="0">
                          <a:ln>
                            <a:noFill/>
                          </a:ln>
                          <a:solidFill>
                            <a:schemeClr val="tx1"/>
                          </a:solidFill>
                          <a:effectLst/>
                          <a:latin typeface="Verdana" panose="020B0604030504040204" pitchFamily="34" charset="0"/>
                        </a:rPr>
                        <a:t>  </a:t>
                      </a:r>
                      <a:r>
                        <a:rPr kumimoji="0" lang="en-US" altLang="en-US" sz="300" b="0" i="0" u="none" strike="noStrike" cap="none" normalizeH="0" baseline="0">
                          <a:ln>
                            <a:noFill/>
                          </a:ln>
                          <a:solidFill>
                            <a:schemeClr val="tx1"/>
                          </a:solidFill>
                          <a:effectLst/>
                          <a:latin typeface="Verdana" panose="020B0604030504040204" pitchFamily="34" charset="0"/>
                        </a:rPr>
                        <a:t> </a:t>
                      </a:r>
                      <a:endParaRPr kumimoji="0" lang="en-US" altLang="en-US" sz="800" b="0" i="0" u="none" strike="noStrike" cap="none" normalizeH="0" baseline="0">
                        <a:ln>
                          <a:noFill/>
                        </a:ln>
                        <a:solidFill>
                          <a:schemeClr val="tx1"/>
                        </a:solidFill>
                        <a:effectLst/>
                        <a:latin typeface="Verdana" panose="020B060403050404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3282005687"/>
                  </a:ext>
                </a:extLst>
              </a:tr>
            </a:tbl>
          </a:graphicData>
        </a:graphic>
      </p:graphicFrame>
      <p:graphicFrame>
        <p:nvGraphicFramePr>
          <p:cNvPr id="5180" name="Group 60"/>
          <p:cNvGraphicFramePr>
            <a:graphicFrameLocks noGrp="1"/>
          </p:cNvGraphicFramePr>
          <p:nvPr/>
        </p:nvGraphicFramePr>
        <p:xfrm>
          <a:off x="6597650" y="1090613"/>
          <a:ext cx="1330325" cy="213360"/>
        </p:xfrm>
        <a:graphic>
          <a:graphicData uri="http://schemas.openxmlformats.org/drawingml/2006/table">
            <a:tbl>
              <a:tblPr/>
              <a:tblGrid>
                <a:gridCol w="1330325">
                  <a:extLst>
                    <a:ext uri="{9D8B030D-6E8A-4147-A177-3AD203B41FA5}">
                      <a16:colId xmlns:a16="http://schemas.microsoft.com/office/drawing/2014/main" xmlns="" val="429625806"/>
                    </a:ext>
                  </a:extLst>
                </a:gridCol>
              </a:tblGrid>
              <a:tr h="2047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b="0" i="0" u="none" strike="noStrike" cap="none" normalizeH="0" baseline="0">
                        <a:ln>
                          <a:noFill/>
                        </a:ln>
                        <a:solidFill>
                          <a:schemeClr val="tx1"/>
                        </a:solidFill>
                        <a:effectLst/>
                        <a:latin typeface="Verdana" panose="020B060403050404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2810197410"/>
                  </a:ext>
                </a:extLst>
              </a:tr>
            </a:tbl>
          </a:graphicData>
        </a:graphic>
      </p:graphicFrame>
      <p:graphicFrame>
        <p:nvGraphicFramePr>
          <p:cNvPr id="5165" name="Group 45"/>
          <p:cNvGraphicFramePr>
            <a:graphicFrameLocks noGrp="1"/>
          </p:cNvGraphicFramePr>
          <p:nvPr/>
        </p:nvGraphicFramePr>
        <p:xfrm>
          <a:off x="2641600" y="1965325"/>
          <a:ext cx="3956050" cy="3811588"/>
        </p:xfrm>
        <a:graphic>
          <a:graphicData uri="http://schemas.openxmlformats.org/drawingml/2006/table">
            <a:tbl>
              <a:tblPr/>
              <a:tblGrid>
                <a:gridCol w="3956050">
                  <a:extLst>
                    <a:ext uri="{9D8B030D-6E8A-4147-A177-3AD203B41FA5}">
                      <a16:colId xmlns:a16="http://schemas.microsoft.com/office/drawing/2014/main" xmlns="" val="2335855763"/>
                    </a:ext>
                  </a:extLst>
                </a:gridCol>
              </a:tblGrid>
              <a:tr h="38115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2773789736"/>
                  </a:ext>
                </a:extLst>
              </a:tr>
            </a:tbl>
          </a:graphicData>
        </a:graphic>
      </p:graphicFrame>
      <p:graphicFrame>
        <p:nvGraphicFramePr>
          <p:cNvPr id="5179" name="Group 59"/>
          <p:cNvGraphicFramePr>
            <a:graphicFrameLocks noGrp="1"/>
          </p:cNvGraphicFramePr>
          <p:nvPr/>
        </p:nvGraphicFramePr>
        <p:xfrm>
          <a:off x="2603500" y="2132013"/>
          <a:ext cx="3937000" cy="3810000"/>
        </p:xfrm>
        <a:graphic>
          <a:graphicData uri="http://schemas.openxmlformats.org/drawingml/2006/table">
            <a:tbl>
              <a:tblPr/>
              <a:tblGrid>
                <a:gridCol w="3937000">
                  <a:extLst>
                    <a:ext uri="{9D8B030D-6E8A-4147-A177-3AD203B41FA5}">
                      <a16:colId xmlns:a16="http://schemas.microsoft.com/office/drawing/2014/main" xmlns="" val="1272233682"/>
                    </a:ext>
                  </a:extLst>
                </a:gridCol>
              </a:tblGrid>
              <a:tr h="307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r>
                        <a:rPr kumimoji="0" lang="en-US" altLang="en-US" sz="16400" b="0" i="0" u="none" strike="noStrike" cap="none" normalizeH="0" baseline="0">
                          <a:ln>
                            <a:noFill/>
                          </a:ln>
                          <a:solidFill>
                            <a:schemeClr val="tx1"/>
                          </a:solidFill>
                          <a:effectLst/>
                          <a:latin typeface="Verdana" panose="020B0604030504040204" pitchFamily="34" charset="0"/>
                        </a:rPr>
                        <a:t> </a:t>
                      </a:r>
                      <a:r>
                        <a:rPr kumimoji="0" lang="en-US" altLang="en-US" sz="800" b="0" i="0" u="none" strike="noStrike" cap="none" normalizeH="0" baseline="0">
                          <a:ln>
                            <a:noFill/>
                          </a:ln>
                          <a:solidFill>
                            <a:schemeClr val="tx1"/>
                          </a:solidFill>
                          <a:effectLst/>
                          <a:latin typeface="Verdana" panose="020B0604030504040204" pitchFamily="34" charset="0"/>
                        </a:rPr>
                        <a:t>                                                                                                                   </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In May 1956, shortly before he died, Thomas J. Watson, Sr., presided over the official installation of his son as IBM's chief executive. Tom Watson, Jr. moved quickly, using both actions and symbols to signify a new era. The first visible expression was a relatively subtle change in the company's logotype — subtle, in part, to communicate that any changes would come within an overall continuity. Created by noted graphic designer Paul Rand, the new logotype replaced the former Beton Bold typography with City Medium, as the letters "IBM" took on a more solid, grounded and balanced appearance. </a:t>
                      </a: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783740026"/>
                  </a:ext>
                </a:extLst>
              </a:tr>
            </a:tbl>
          </a:graphicData>
        </a:graphic>
      </p:graphicFrame>
      <p:pic>
        <p:nvPicPr>
          <p:cNvPr id="5137" name="Picture 5" descr="c"/>
          <p:cNvPicPr>
            <a:picLocks noChangeAspect="1" noChangeArrowheads="1"/>
          </p:cNvPicPr>
          <p:nvPr/>
        </p:nvPicPr>
        <p:blipFill>
          <a:blip r:embed="rId2"/>
          <a:srcRect/>
          <a:stretch>
            <a:fillRect/>
          </a:stretch>
        </p:blipFill>
        <p:spPr bwMode="auto">
          <a:xfrm>
            <a:off x="1344613" y="1808163"/>
            <a:ext cx="9525" cy="57150"/>
          </a:xfrm>
          <a:prstGeom prst="rect">
            <a:avLst/>
          </a:prstGeom>
          <a:noFill/>
          <a:ln w="9525">
            <a:noFill/>
            <a:miter lim="800000"/>
            <a:headEnd/>
            <a:tailEnd/>
          </a:ln>
        </p:spPr>
      </p:pic>
      <p:pic>
        <p:nvPicPr>
          <p:cNvPr id="5138" name="Picture 8" descr="c"/>
          <p:cNvPicPr>
            <a:picLocks noChangeAspect="1" noChangeArrowheads="1"/>
          </p:cNvPicPr>
          <p:nvPr/>
        </p:nvPicPr>
        <p:blipFill>
          <a:blip r:embed="rId2"/>
          <a:srcRect/>
          <a:stretch>
            <a:fillRect/>
          </a:stretch>
        </p:blipFill>
        <p:spPr bwMode="auto">
          <a:xfrm>
            <a:off x="6726238" y="1136650"/>
            <a:ext cx="9525" cy="9525"/>
          </a:xfrm>
          <a:prstGeom prst="rect">
            <a:avLst/>
          </a:prstGeom>
          <a:noFill/>
          <a:ln w="9525">
            <a:noFill/>
            <a:miter lim="800000"/>
            <a:headEnd/>
            <a:tailEnd/>
          </a:ln>
        </p:spPr>
      </p:pic>
      <p:pic>
        <p:nvPicPr>
          <p:cNvPr id="5139" name="Picture 11" descr="IBM continuity (1956-1972)"/>
          <p:cNvPicPr>
            <a:picLocks noChangeAspect="1" noChangeArrowheads="1"/>
          </p:cNvPicPr>
          <p:nvPr/>
        </p:nvPicPr>
        <p:blipFill>
          <a:blip r:embed="rId3"/>
          <a:srcRect/>
          <a:stretch>
            <a:fillRect/>
          </a:stretch>
        </p:blipFill>
        <p:spPr bwMode="auto">
          <a:xfrm>
            <a:off x="2462213" y="2124075"/>
            <a:ext cx="4219575" cy="26098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70" name="Group 126"/>
          <p:cNvGraphicFramePr>
            <a:graphicFrameLocks noGrp="1"/>
          </p:cNvGraphicFramePr>
          <p:nvPr/>
        </p:nvGraphicFramePr>
        <p:xfrm>
          <a:off x="1793875" y="1271588"/>
          <a:ext cx="5498147" cy="4314825"/>
        </p:xfrm>
        <a:graphic>
          <a:graphicData uri="http://schemas.openxmlformats.org/drawingml/2006/table">
            <a:tbl>
              <a:tblPr/>
              <a:tblGrid>
                <a:gridCol w="208280">
                  <a:extLst>
                    <a:ext uri="{9D8B030D-6E8A-4147-A177-3AD203B41FA5}">
                      <a16:colId xmlns:a16="http://schemas.microsoft.com/office/drawing/2014/main" xmlns="" val="412524979"/>
                    </a:ext>
                  </a:extLst>
                </a:gridCol>
                <a:gridCol w="3862387">
                  <a:extLst>
                    <a:ext uri="{9D8B030D-6E8A-4147-A177-3AD203B41FA5}">
                      <a16:colId xmlns:a16="http://schemas.microsoft.com/office/drawing/2014/main" xmlns="" val="4227643885"/>
                    </a:ext>
                  </a:extLst>
                </a:gridCol>
                <a:gridCol w="208280">
                  <a:extLst>
                    <a:ext uri="{9D8B030D-6E8A-4147-A177-3AD203B41FA5}">
                      <a16:colId xmlns:a16="http://schemas.microsoft.com/office/drawing/2014/main" xmlns="" val="3531867458"/>
                    </a:ext>
                  </a:extLst>
                </a:gridCol>
                <a:gridCol w="1219200">
                  <a:extLst>
                    <a:ext uri="{9D8B030D-6E8A-4147-A177-3AD203B41FA5}">
                      <a16:colId xmlns:a16="http://schemas.microsoft.com/office/drawing/2014/main" xmlns="" val="2555990341"/>
                    </a:ext>
                  </a:extLst>
                </a:gridCol>
              </a:tblGrid>
              <a:tr h="14033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xmlns="" val="313159609"/>
                  </a:ext>
                </a:extLst>
              </a:tr>
              <a:tr h="29114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xmlns="" val="4052992080"/>
                  </a:ext>
                </a:extLst>
              </a:tr>
            </a:tbl>
          </a:graphicData>
        </a:graphic>
      </p:graphicFrame>
      <p:graphicFrame>
        <p:nvGraphicFramePr>
          <p:cNvPr id="6276" name="Group 132"/>
          <p:cNvGraphicFramePr>
            <a:graphicFrameLocks noGrp="1"/>
          </p:cNvGraphicFramePr>
          <p:nvPr/>
        </p:nvGraphicFramePr>
        <p:xfrm>
          <a:off x="914400" y="685800"/>
          <a:ext cx="3657600" cy="731520"/>
        </p:xfrm>
        <a:graphic>
          <a:graphicData uri="http://schemas.openxmlformats.org/drawingml/2006/table">
            <a:tbl>
              <a:tblPr/>
              <a:tblGrid>
                <a:gridCol w="3657600">
                  <a:extLst>
                    <a:ext uri="{9D8B030D-6E8A-4147-A177-3AD203B41FA5}">
                      <a16:colId xmlns:a16="http://schemas.microsoft.com/office/drawing/2014/main" xmlns="" val="524126209"/>
                    </a:ext>
                  </a:extLst>
                </a:gridCol>
              </a:tblGrid>
              <a:tr h="7143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rPr>
                        <a:t>IBM international recognition</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(1972- )</a:t>
                      </a:r>
                      <a:br>
                        <a:rPr kumimoji="0" lang="en-US" altLang="en-US" sz="800" b="0" i="0" u="none" strike="noStrike" cap="none" normalizeH="0" baseline="0">
                          <a:ln>
                            <a:noFill/>
                          </a:ln>
                          <a:solidFill>
                            <a:schemeClr val="tx1"/>
                          </a:solidFill>
                          <a:effectLst/>
                          <a:latin typeface="Verdana" panose="020B0604030504040204" pitchFamily="34" charset="0"/>
                        </a:rPr>
                      </a:br>
                      <a:endParaRPr kumimoji="0" lang="en-US" altLang="en-US" sz="800" b="0" i="0" u="none" strike="noStrike" cap="none" normalizeH="0" baseline="0">
                        <a:ln>
                          <a:noFill/>
                        </a:ln>
                        <a:solidFill>
                          <a:schemeClr val="tx1"/>
                        </a:solidFill>
                        <a:effectLst/>
                        <a:latin typeface="Verdana" panose="020B0604030504040204" pitchFamily="34" charset="0"/>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r>
                        <a:rPr kumimoji="0" lang="en-US" altLang="en-US" sz="300" b="0" i="0" u="none" strike="noStrike" cap="none" normalizeH="0" baseline="0">
                          <a:ln>
                            <a:noFill/>
                          </a:ln>
                          <a:solidFill>
                            <a:schemeClr val="tx1"/>
                          </a:solidFill>
                          <a:effectLst/>
                          <a:latin typeface="Verdana" panose="020B0604030504040204" pitchFamily="34" charset="0"/>
                        </a:rPr>
                        <a:t> </a:t>
                      </a:r>
                      <a:endParaRPr kumimoji="0" lang="en-US" altLang="en-US" sz="800" b="0" i="0" u="none" strike="noStrike" cap="none" normalizeH="0" baseline="0">
                        <a:ln>
                          <a:noFill/>
                        </a:ln>
                        <a:solidFill>
                          <a:schemeClr val="tx1"/>
                        </a:solidFill>
                        <a:effectLst/>
                        <a:latin typeface="Verdana" panose="020B060403050404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1446781537"/>
                  </a:ext>
                </a:extLst>
              </a:tr>
            </a:tbl>
          </a:graphicData>
        </a:graphic>
      </p:graphicFrame>
      <p:graphicFrame>
        <p:nvGraphicFramePr>
          <p:cNvPr id="6272" name="Group 128"/>
          <p:cNvGraphicFramePr>
            <a:graphicFrameLocks noGrp="1"/>
          </p:cNvGraphicFramePr>
          <p:nvPr/>
        </p:nvGraphicFramePr>
        <p:xfrm>
          <a:off x="6021388" y="1281113"/>
          <a:ext cx="1330325" cy="213360"/>
        </p:xfrm>
        <a:graphic>
          <a:graphicData uri="http://schemas.openxmlformats.org/drawingml/2006/table">
            <a:tbl>
              <a:tblPr/>
              <a:tblGrid>
                <a:gridCol w="1330325">
                  <a:extLst>
                    <a:ext uri="{9D8B030D-6E8A-4147-A177-3AD203B41FA5}">
                      <a16:colId xmlns:a16="http://schemas.microsoft.com/office/drawing/2014/main" xmlns="" val="2797557292"/>
                    </a:ext>
                  </a:extLst>
                </a:gridCol>
              </a:tblGrid>
              <a:tr h="2047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endParaRPr kumimoji="0" lang="en-US" altLang="en-US" b="0" i="0" u="none" strike="noStrike" cap="none" normalizeH="0" baseline="0">
                        <a:ln>
                          <a:noFill/>
                        </a:ln>
                        <a:solidFill>
                          <a:schemeClr val="tx1"/>
                        </a:solidFill>
                        <a:effectLst/>
                        <a:latin typeface="Verdana" panose="020B060403050404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397359122"/>
                  </a:ext>
                </a:extLst>
              </a:tr>
            </a:tbl>
          </a:graphicData>
        </a:graphic>
      </p:graphicFrame>
      <p:graphicFrame>
        <p:nvGraphicFramePr>
          <p:cNvPr id="6254" name="Group 110"/>
          <p:cNvGraphicFramePr>
            <a:graphicFrameLocks noGrp="1"/>
          </p:cNvGraphicFramePr>
          <p:nvPr/>
        </p:nvGraphicFramePr>
        <p:xfrm>
          <a:off x="1976438" y="2674938"/>
          <a:ext cx="3956050" cy="2911475"/>
        </p:xfrm>
        <a:graphic>
          <a:graphicData uri="http://schemas.openxmlformats.org/drawingml/2006/table">
            <a:tbl>
              <a:tblPr/>
              <a:tblGrid>
                <a:gridCol w="3956050">
                  <a:extLst>
                    <a:ext uri="{9D8B030D-6E8A-4147-A177-3AD203B41FA5}">
                      <a16:colId xmlns:a16="http://schemas.microsoft.com/office/drawing/2014/main" xmlns="" val="1167330114"/>
                    </a:ext>
                  </a:extLst>
                </a:gridCol>
              </a:tblGrid>
              <a:tr h="29114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3866881770"/>
                  </a:ext>
                </a:extLst>
              </a:tr>
            </a:tbl>
          </a:graphicData>
        </a:graphic>
      </p:graphicFrame>
      <p:graphicFrame>
        <p:nvGraphicFramePr>
          <p:cNvPr id="6271" name="Group 127"/>
          <p:cNvGraphicFramePr>
            <a:graphicFrameLocks noGrp="1"/>
          </p:cNvGraphicFramePr>
          <p:nvPr/>
        </p:nvGraphicFramePr>
        <p:xfrm>
          <a:off x="2616200" y="2684463"/>
          <a:ext cx="3937000" cy="2910840"/>
        </p:xfrm>
        <a:graphic>
          <a:graphicData uri="http://schemas.openxmlformats.org/drawingml/2006/table">
            <a:tbl>
              <a:tblPr/>
              <a:tblGrid>
                <a:gridCol w="3937000">
                  <a:extLst>
                    <a:ext uri="{9D8B030D-6E8A-4147-A177-3AD203B41FA5}">
                      <a16:colId xmlns:a16="http://schemas.microsoft.com/office/drawing/2014/main" xmlns="" val="1357686282"/>
                    </a:ext>
                  </a:extLst>
                </a:gridCol>
              </a:tblGrid>
              <a:tr h="24241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  </a:t>
                      </a:r>
                      <a:r>
                        <a:rPr kumimoji="0" lang="en-US" altLang="en-US" sz="12900" b="0" i="0" u="none" strike="noStrike" cap="none" normalizeH="0" baseline="0">
                          <a:ln>
                            <a:noFill/>
                          </a:ln>
                          <a:solidFill>
                            <a:schemeClr val="tx1"/>
                          </a:solidFill>
                          <a:effectLst/>
                          <a:latin typeface="Verdana" panose="020B0604030504040204" pitchFamily="34" charset="0"/>
                        </a:rPr>
                        <a:t> </a:t>
                      </a:r>
                      <a:r>
                        <a:rPr kumimoji="0" lang="en-US" altLang="en-US" sz="800" b="0" i="0" u="none" strike="noStrike" cap="none" normalizeH="0" baseline="0">
                          <a:ln>
                            <a:noFill/>
                          </a:ln>
                          <a:solidFill>
                            <a:schemeClr val="tx1"/>
                          </a:solidFill>
                          <a:effectLst/>
                          <a:latin typeface="Verdana" panose="020B0604030504040204" pitchFamily="34" charset="0"/>
                        </a:rPr>
                        <a:t>                                                                                                                   </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Verdana" panose="020B0604030504040204" pitchFamily="34" charset="0"/>
                        </a:rPr>
                        <a:t>In 1972, the company introduced a new version of the logotype. Designed by Paul Rand, horizontal stripes now replaced the solid letters to suggest "speed and dynamism." In the intervening quarter-century, the basic design has remained constant, one of the most recognized logotypes in the world, and a design that has been widely imitated by others. </a:t>
                      </a:r>
                    </a:p>
                  </a:txBody>
                  <a:tcPr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xmlns="" val="3928095677"/>
                  </a:ext>
                </a:extLst>
              </a:tr>
            </a:tbl>
          </a:graphicData>
        </a:graphic>
      </p:graphicFrame>
      <p:pic>
        <p:nvPicPr>
          <p:cNvPr id="6163" name="Picture 69" descr="c"/>
          <p:cNvPicPr>
            <a:picLocks noChangeAspect="1" noChangeArrowheads="1"/>
          </p:cNvPicPr>
          <p:nvPr/>
        </p:nvPicPr>
        <p:blipFill>
          <a:blip r:embed="rId2"/>
          <a:srcRect/>
          <a:stretch>
            <a:fillRect/>
          </a:stretch>
        </p:blipFill>
        <p:spPr bwMode="auto">
          <a:xfrm>
            <a:off x="2105025" y="1327150"/>
            <a:ext cx="9525" cy="57150"/>
          </a:xfrm>
          <a:prstGeom prst="rect">
            <a:avLst/>
          </a:prstGeom>
          <a:noFill/>
          <a:ln w="9525">
            <a:noFill/>
            <a:miter lim="800000"/>
            <a:headEnd/>
            <a:tailEnd/>
          </a:ln>
        </p:spPr>
      </p:pic>
      <p:pic>
        <p:nvPicPr>
          <p:cNvPr id="6164" name="Picture 70" descr="c"/>
          <p:cNvPicPr>
            <a:picLocks noChangeAspect="1" noChangeArrowheads="1"/>
          </p:cNvPicPr>
          <p:nvPr/>
        </p:nvPicPr>
        <p:blipFill>
          <a:blip r:embed="rId2"/>
          <a:srcRect/>
          <a:stretch>
            <a:fillRect/>
          </a:stretch>
        </p:blipFill>
        <p:spPr bwMode="auto">
          <a:xfrm>
            <a:off x="2105025" y="2517775"/>
            <a:ext cx="9525" cy="57150"/>
          </a:xfrm>
          <a:prstGeom prst="rect">
            <a:avLst/>
          </a:prstGeom>
          <a:noFill/>
          <a:ln w="9525">
            <a:noFill/>
            <a:miter lim="800000"/>
            <a:headEnd/>
            <a:tailEnd/>
          </a:ln>
        </p:spPr>
      </p:pic>
      <p:pic>
        <p:nvPicPr>
          <p:cNvPr id="6165" name="Picture 73" descr="c"/>
          <p:cNvPicPr>
            <a:picLocks noChangeAspect="1" noChangeArrowheads="1"/>
          </p:cNvPicPr>
          <p:nvPr/>
        </p:nvPicPr>
        <p:blipFill>
          <a:blip r:embed="rId2"/>
          <a:srcRect/>
          <a:stretch>
            <a:fillRect/>
          </a:stretch>
        </p:blipFill>
        <p:spPr bwMode="auto">
          <a:xfrm>
            <a:off x="6149975" y="1327150"/>
            <a:ext cx="9525" cy="9525"/>
          </a:xfrm>
          <a:prstGeom prst="rect">
            <a:avLst/>
          </a:prstGeom>
          <a:noFill/>
          <a:ln w="9525">
            <a:noFill/>
            <a:miter lim="800000"/>
            <a:headEnd/>
            <a:tailEnd/>
          </a:ln>
        </p:spPr>
      </p:pic>
      <p:pic>
        <p:nvPicPr>
          <p:cNvPr id="6166" name="Picture 76" descr="IBM international recognition (1972-   )"/>
          <p:cNvPicPr>
            <a:picLocks noChangeAspect="1" noChangeArrowheads="1"/>
          </p:cNvPicPr>
          <p:nvPr/>
        </p:nvPicPr>
        <p:blipFill>
          <a:blip r:embed="rId3"/>
          <a:srcRect/>
          <a:stretch>
            <a:fillRect/>
          </a:stretch>
        </p:blipFill>
        <p:spPr bwMode="auto">
          <a:xfrm>
            <a:off x="2462213" y="2400300"/>
            <a:ext cx="4219575" cy="2057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46</Words>
  <Application/>
  <PresentationFormat>On-screen Show (4:3)</PresentationFormat>
  <Paragraphs>32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Verdana</vt:lpstr>
      <vt:lpstr>Default Design</vt:lpstr>
      <vt:lpstr>IBM Logo History</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IBM Logo History</dc:title>
  <dc:creator>EMIE09</dc:creator>
  <cp:lastModifiedBy>EMIE09</cp:lastModifiedBy>
  <cp:revision>1</cp:revision>
  <dcterms:modified xsi:type="dcterms:W3CDTF">2017-04-06T06:17:03Z</dcterms:modified>
</cp:coreProperties>
</file>